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6" r:id="rId15"/>
    <p:sldId id="368" r:id="rId16"/>
    <p:sldId id="369" r:id="rId17"/>
    <p:sldId id="370" r:id="rId18"/>
    <p:sldId id="364" r:id="rId19"/>
    <p:sldId id="367" r:id="rId20"/>
    <p:sldId id="363" r:id="rId21"/>
    <p:sldId id="371" r:id="rId22"/>
    <p:sldId id="354" r:id="rId23"/>
    <p:sldId id="372" r:id="rId24"/>
    <p:sldId id="379" r:id="rId25"/>
    <p:sldId id="381" r:id="rId26"/>
    <p:sldId id="382" r:id="rId27"/>
    <p:sldId id="365" r:id="rId28"/>
    <p:sldId id="374" r:id="rId29"/>
    <p:sldId id="376" r:id="rId30"/>
    <p:sldId id="383" r:id="rId31"/>
    <p:sldId id="384" r:id="rId32"/>
    <p:sldId id="380" r:id="rId33"/>
    <p:sldId id="377" r:id="rId34"/>
    <p:sldId id="320" r:id="rId35"/>
    <p:sldId id="323" r:id="rId36"/>
    <p:sldId id="329" r:id="rId37"/>
    <p:sldId id="330" r:id="rId38"/>
    <p:sldId id="385" r:id="rId39"/>
    <p:sldId id="360" r:id="rId40"/>
    <p:sldId id="358" r:id="rId41"/>
    <p:sldId id="359" r:id="rId42"/>
    <p:sldId id="375" r:id="rId43"/>
    <p:sldId id="353" r:id="rId44"/>
    <p:sldId id="37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242853"/>
    <a:srgbClr val="FDFDFD"/>
    <a:srgbClr val="95B1D5"/>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83" autoAdjust="0"/>
    <p:restoredTop sz="79856" autoAdjust="0"/>
  </p:normalViewPr>
  <p:slideViewPr>
    <p:cSldViewPr snapToGrid="0" snapToObjects="1">
      <p:cViewPr>
        <p:scale>
          <a:sx n="100" d="100"/>
          <a:sy n="100" d="100"/>
        </p:scale>
        <p:origin x="-1496" y="-6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27/04/2014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a:t>
            </a:r>
            <a:r>
              <a:rPr lang="en-US" baseline="0" dirty="0" err="1" smtClean="0"/>
              <a:t>titledt</a:t>
            </a:r>
            <a:r>
              <a:rPr lang="en-US" baseline="0" dirty="0" smtClean="0"/>
              <a:t> his </a:t>
            </a:r>
            <a:r>
              <a:rPr lang="en-US" baseline="0" dirty="0" smtClean="0"/>
              <a:t>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a:t>
            </a:r>
            <a:r>
              <a:rPr lang="en-US" dirty="0" smtClean="0"/>
              <a:t>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r>
              <a:rPr lang="en-US" baseline="0" dirty="0" smtClean="0"/>
              <a:t>.</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a:t>
            </a:r>
            <a:r>
              <a:rPr lang="en-US" baseline="0" dirty="0" smtClean="0"/>
              <a:t>data in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Finer grained analysis revealed that cod-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features and </a:t>
            </a:r>
            <a:r>
              <a:rPr lang="en-US" sz="1200" kern="1200" dirty="0" err="1" smtClean="0">
                <a:solidFill>
                  <a:schemeClr val="tx1"/>
                </a:solidFill>
                <a:effectLst/>
                <a:latin typeface="+mn-lt"/>
                <a:ea typeface="+mn-ea"/>
                <a:cs typeface="+mn-cs"/>
              </a:rPr>
              <a:t>Illumina</a:t>
            </a:r>
            <a:r>
              <a:rPr lang="en-US" sz="1200" kern="1200" dirty="0" smtClean="0">
                <a:solidFill>
                  <a:schemeClr val="tx1"/>
                </a:solidFill>
                <a:effectLst/>
                <a:latin typeface="+mn-lt"/>
                <a:ea typeface="+mn-ea"/>
                <a:cs typeface="+mn-cs"/>
              </a:rPr>
              <a:t> RNA-</a:t>
            </a:r>
            <a:r>
              <a:rPr lang="en-US" sz="1200" kern="1200" dirty="0" err="1" smtClean="0">
                <a:solidFill>
                  <a:schemeClr val="tx1"/>
                </a:solidFill>
                <a:effectLst/>
                <a:latin typeface="+mn-lt"/>
                <a:ea typeface="+mn-ea"/>
                <a:cs typeface="+mn-cs"/>
              </a:rPr>
              <a:t>seq</a:t>
            </a:r>
            <a:r>
              <a:rPr lang="en-US" sz="1200" kern="1200" dirty="0" smtClean="0">
                <a:solidFill>
                  <a:schemeClr val="tx1"/>
                </a:solidFill>
                <a:effectLst/>
                <a:latin typeface="+mn-lt"/>
                <a:ea typeface="+mn-ea"/>
                <a:cs typeface="+mn-cs"/>
              </a:rPr>
              <a:t> reads are not AT-rich and that this is a property of repeat and intron features. </a:t>
            </a:r>
            <a:endParaRPr lang="en-US" dirty="0" smtClean="0"/>
          </a:p>
          <a:p>
            <a:r>
              <a:rPr lang="en-US" sz="1200" kern="1200" dirty="0" smtClean="0">
                <a:solidFill>
                  <a:schemeClr val="tx1"/>
                </a:solidFill>
                <a:effectLst/>
                <a:latin typeface="+mn-lt"/>
                <a:ea typeface="+mn-ea"/>
                <a:cs typeface="+mn-cs"/>
              </a:rPr>
              <a:t>Together these analyses suggest numerous small collapsed regions in the assembly, an </a:t>
            </a:r>
            <a:r>
              <a:rPr lang="en-US" sz="1200" kern="1200" dirty="0" err="1" smtClean="0">
                <a:solidFill>
                  <a:schemeClr val="tx1"/>
                </a:solidFill>
                <a:effectLst/>
                <a:latin typeface="+mn-lt"/>
                <a:ea typeface="+mn-ea"/>
                <a:cs typeface="+mn-cs"/>
              </a:rPr>
              <a:t>artefact</a:t>
            </a:r>
            <a:r>
              <a:rPr lang="en-US" sz="1200" kern="1200" dirty="0" smtClean="0">
                <a:solidFill>
                  <a:schemeClr val="tx1"/>
                </a:solidFill>
                <a:effectLst/>
                <a:latin typeface="+mn-lt"/>
                <a:ea typeface="+mn-ea"/>
                <a:cs typeface="+mn-cs"/>
              </a:rPr>
              <a:t> like this can easily be corrected with the inclusion of longer reads </a:t>
            </a:r>
            <a:endParaRPr lang="en-US" dirty="0" smtClean="0"/>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122802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We also got a good look at whether genes encoding secreted proteins are in gene sparse or dense re- </a:t>
            </a:r>
            <a:r>
              <a:rPr lang="en-US" sz="1200" kern="1200" dirty="0" err="1" smtClean="0">
                <a:solidFill>
                  <a:schemeClr val="tx1"/>
                </a:solidFill>
                <a:effectLst/>
                <a:latin typeface="+mn-lt"/>
                <a:ea typeface="+mn-ea"/>
                <a:cs typeface="+mn-cs"/>
              </a:rPr>
              <a:t>gions</a:t>
            </a:r>
            <a:r>
              <a:rPr lang="en-US" sz="1200" kern="1200" dirty="0" smtClean="0">
                <a:solidFill>
                  <a:schemeClr val="tx1"/>
                </a:solidFill>
                <a:effectLst/>
                <a:latin typeface="+mn-lt"/>
                <a:ea typeface="+mn-ea"/>
                <a:cs typeface="+mn-cs"/>
              </a:rPr>
              <a:t> of the genome.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figure plots the five prime flanking </a:t>
            </a:r>
            <a:r>
              <a:rPr lang="en-US" sz="1200" kern="1200" dirty="0" err="1" smtClean="0">
                <a:solidFill>
                  <a:schemeClr val="tx1"/>
                </a:solidFill>
                <a:effectLst/>
                <a:latin typeface="+mn-lt"/>
                <a:ea typeface="+mn-ea"/>
                <a:cs typeface="+mn-cs"/>
              </a:rPr>
              <a:t>intergenic</a:t>
            </a:r>
            <a:r>
              <a:rPr lang="en-US" sz="1200" kern="1200" baseline="0" dirty="0" smtClean="0">
                <a:solidFill>
                  <a:schemeClr val="tx1"/>
                </a:solidFill>
                <a:effectLst/>
                <a:latin typeface="+mn-lt"/>
                <a:ea typeface="+mn-ea"/>
                <a:cs typeface="+mn-cs"/>
              </a:rPr>
              <a:t> region of the gene against the three prime, the </a:t>
            </a:r>
            <a:r>
              <a:rPr lang="en-US" sz="1200" kern="1200" baseline="0" dirty="0" err="1" smtClean="0">
                <a:solidFill>
                  <a:schemeClr val="tx1"/>
                </a:solidFill>
                <a:effectLst/>
                <a:latin typeface="+mn-lt"/>
                <a:ea typeface="+mn-ea"/>
                <a:cs typeface="+mn-cs"/>
              </a:rPr>
              <a:t>colour</a:t>
            </a:r>
            <a:r>
              <a:rPr lang="en-US" sz="1200" kern="1200" baseline="0" dirty="0" smtClean="0">
                <a:solidFill>
                  <a:schemeClr val="tx1"/>
                </a:solidFill>
                <a:effectLst/>
                <a:latin typeface="+mn-lt"/>
                <a:ea typeface="+mn-ea"/>
                <a:cs typeface="+mn-cs"/>
              </a:rPr>
              <a:t> indicates frequency and the spots are the individual secreted proteins.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is indicative of a single speed genome, with genes encoding secreted proteins dispersed</a:t>
            </a:r>
            <a:r>
              <a:rPr lang="en-US" sz="1200" kern="1200" baseline="0" dirty="0" smtClean="0">
                <a:solidFill>
                  <a:schemeClr val="tx1"/>
                </a:solidFill>
                <a:effectLst/>
                <a:latin typeface="+mn-lt"/>
                <a:ea typeface="+mn-ea"/>
                <a:cs typeface="+mn-cs"/>
              </a:rPr>
              <a:t> evenly throughout a genome that has no obvious gene sparse or gene dense regions.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16</a:t>
            </a:fld>
            <a:endParaRPr lang="en-US"/>
          </a:p>
        </p:txBody>
      </p:sp>
    </p:spTree>
    <p:extLst>
      <p:ext uri="{BB962C8B-B14F-4D97-AF65-F5344CB8AC3E}">
        <p14:creationId xmlns:p14="http://schemas.microsoft.com/office/powerpoint/2010/main" val="3585991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a:t>
            </a:r>
            <a:r>
              <a:rPr lang="en-US" sz="1200" kern="1200" baseline="0" dirty="0" smtClean="0">
                <a:solidFill>
                  <a:schemeClr val="tx1"/>
                </a:solidFill>
                <a:latin typeface="+mn-lt"/>
                <a:ea typeface="+mn-ea"/>
                <a:cs typeface="+mn-cs"/>
              </a:rPr>
              <a:t>diversity between these isolates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Japanese </a:t>
            </a:r>
            <a:r>
              <a:rPr lang="en-US" sz="1200" i="0" kern="1200" dirty="0" smtClean="0">
                <a:solidFill>
                  <a:schemeClr val="tx1"/>
                </a:solidFill>
                <a:latin typeface="+mn-lt"/>
                <a:ea typeface="+mn-ea"/>
                <a:cs typeface="+mn-cs"/>
              </a:rPr>
              <a:t>isolates were separated from a single common ancestor of European isolates, suggesting that Japanese isolates might be ancestral, very distantly</a:t>
            </a:r>
            <a:r>
              <a:rPr lang="en-US" sz="1200" i="0" kern="1200" dirty="0" smtClean="0">
                <a:solidFill>
                  <a:schemeClr val="tx1"/>
                </a:solidFill>
                <a:latin typeface="+mn-lt"/>
                <a:ea typeface="+mn-ea"/>
                <a:cs typeface="+mn-cs"/>
              </a:rPr>
              <a:t>. The </a:t>
            </a:r>
            <a:r>
              <a:rPr lang="en-US" sz="1200" i="0" kern="1200" dirty="0" err="1" smtClean="0">
                <a:solidFill>
                  <a:schemeClr val="tx1"/>
                </a:solidFill>
                <a:latin typeface="+mn-lt"/>
                <a:ea typeface="+mn-ea"/>
                <a:cs typeface="+mn-cs"/>
              </a:rPr>
              <a:t>japanese</a:t>
            </a:r>
            <a:r>
              <a:rPr lang="en-US" sz="1200" i="0" kern="1200" dirty="0" smtClean="0">
                <a:solidFill>
                  <a:schemeClr val="tx1"/>
                </a:solidFill>
                <a:latin typeface="+mn-lt"/>
                <a:ea typeface="+mn-ea"/>
                <a:cs typeface="+mn-cs"/>
              </a:rPr>
              <a:t> isolates also showed</a:t>
            </a:r>
            <a:r>
              <a:rPr lang="en-US" sz="1200" i="0" kern="1200" baseline="0" dirty="0" smtClean="0">
                <a:solidFill>
                  <a:schemeClr val="tx1"/>
                </a:solidFill>
                <a:latin typeface="+mn-lt"/>
                <a:ea typeface="+mn-ea"/>
                <a:cs typeface="+mn-cs"/>
              </a:rPr>
              <a:t> much greater genetic diversity and overall the </a:t>
            </a:r>
            <a:r>
              <a:rPr lang="en-US" sz="1200" kern="1200" dirty="0" smtClean="0">
                <a:solidFill>
                  <a:schemeClr val="tx1"/>
                </a:solidFill>
                <a:effectLst/>
                <a:latin typeface="+mn-lt"/>
                <a:ea typeface="+mn-ea"/>
                <a:cs typeface="+mn-cs"/>
              </a:rPr>
              <a:t>tests on over 5000 genes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suggest that the tested genes are unlikely to have been subjected to positive selection since the separation of the UK and Japanese isolates.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analyses provided that used partial sequences of MAT loci, mating type loci from related species and used those to fully reconstruct the same in </a:t>
            </a:r>
            <a:r>
              <a:rPr lang="en-US" baseline="0" dirty="0" err="1" smtClean="0"/>
              <a:t>H.pseudoalbidus</a:t>
            </a:r>
            <a:r>
              <a:rPr lang="en-US" baseline="0" dirty="0" smtClean="0"/>
              <a:t> and then showed that different mating types were present in the UK and at a ratio that suggested sexual crossing had been going on for a while. Which in turn indicated the fungus had been in the country for longer than the first sightings.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19</a:t>
            </a:fld>
            <a:endParaRPr lang="en-US"/>
          </a:p>
        </p:txBody>
      </p:sp>
    </p:spTree>
    <p:extLst>
      <p:ext uri="{BB962C8B-B14F-4D97-AF65-F5344CB8AC3E}">
        <p14:creationId xmlns:p14="http://schemas.microsoft.com/office/powerpoint/2010/main" val="354644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20</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all this had started rolling well enough, the government</a:t>
            </a:r>
            <a:r>
              <a:rPr lang="en-US" baseline="0" dirty="0" smtClean="0"/>
              <a:t> pushed some funding into a large consortium, called </a:t>
            </a:r>
            <a:r>
              <a:rPr lang="en-US" baseline="0" dirty="0" err="1" smtClean="0"/>
              <a:t>Nornex</a:t>
            </a:r>
            <a:r>
              <a:rPr lang="en-US" baseline="0" dirty="0" smtClean="0"/>
              <a:t>.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r>
              <a:rPr lang="en-GB" baseline="0" dirty="0" smtClean="0"/>
              <a:t>We’re in quite an interesting situation with this in the UK at the moment, over the last couple of decades damage to tree stocks like elm and other agricultural disasters from disease  have sensitized the British Public and government to tree losses and the arrival of ash dieback disease led to public outcry and a desire to act quickly to combat ash dieback at the highest level. </a:t>
            </a:r>
          </a:p>
          <a:p>
            <a:endParaRPr lang="en-GB" baseline="0" dirty="0" smtClean="0"/>
          </a:p>
          <a:p>
            <a:r>
              <a:rPr lang="en-GB" baseline="0" dirty="0" smtClean="0"/>
              <a:t>The typical business model of science went out the window a bit and we found ourselves able to try and take advantage of new ideas and ways of working that might maximise our speed.</a:t>
            </a:r>
          </a:p>
          <a:p>
            <a:endParaRPr lang="en-GB" baseline="0" dirty="0" smtClean="0"/>
          </a:p>
          <a:p>
            <a:r>
              <a:rPr lang="en-GB" baseline="0" dirty="0" smtClean="0"/>
              <a:t> This would help with the ash dieback problem  but ultimately feed back into wider issues of science like public health crises and food security too. </a:t>
            </a:r>
            <a:endParaRPr lang="en-GB"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22</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biologists,  who know all about the pathogen and host biology to get involved and liberate the genomics data and expertise to them and get the insights back from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first thing</a:t>
            </a:r>
            <a:r>
              <a:rPr lang="en-US" baseline="0" dirty="0" smtClean="0"/>
              <a:t> we did was the same as every </a:t>
            </a:r>
            <a:r>
              <a:rPr lang="en-US" baseline="0" dirty="0" err="1" smtClean="0"/>
              <a:t>bioinformatician</a:t>
            </a:r>
            <a:r>
              <a:rPr lang="en-US" baseline="0" dirty="0" smtClean="0"/>
              <a:t> worth their salt,  to put together the basic databases with the right query interface that will help the biologist find what they are looking for from their bit of sequence, their gene or protein function or their named gene and let them start to interrogate the data that was being created.</a:t>
            </a:r>
            <a:endParaRPr lang="en-US" dirty="0" smtClean="0"/>
          </a:p>
          <a:p>
            <a:endParaRPr lang="en-US" baseline="0" dirty="0" smtClean="0"/>
          </a:p>
          <a:p>
            <a:endParaRPr lang="en-US" baseline="0" dirty="0" smtClean="0"/>
          </a:p>
          <a:p>
            <a:r>
              <a:rPr lang="en-US" baseline="0" dirty="0" smtClean="0"/>
              <a:t>Crowdsourcing, and in particular wide ranging, comprehensive and hopefully sustainable crowdsourcing is dependent on the community that you can build. So the whole task </a:t>
            </a:r>
            <a:r>
              <a:rPr lang="en-US" baseline="0" dirty="0" err="1" smtClean="0"/>
              <a:t>generalises</a:t>
            </a:r>
            <a:r>
              <a:rPr lang="en-US" baseline="0" dirty="0" smtClean="0"/>
              <a:t> to one of how you actually build better biology/bioinformatics communities and how you </a:t>
            </a:r>
            <a:r>
              <a:rPr lang="en-US" baseline="0" dirty="0" err="1" smtClean="0"/>
              <a:t>incentivise</a:t>
            </a:r>
            <a:r>
              <a:rPr lang="en-US" baseline="0" dirty="0" smtClean="0"/>
              <a:t> that.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23</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24</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We’ve adapted an old lab tool that we used for collaborative annotation internally. Called Gee Fu </a:t>
            </a:r>
            <a:r>
              <a:rPr lang="en-US" baseline="0" dirty="0" smtClean="0"/>
              <a:t>and has </a:t>
            </a:r>
            <a:r>
              <a:rPr lang="en-US" baseline="0" dirty="0" smtClean="0"/>
              <a:t>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27</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naturally we used</a:t>
            </a:r>
            <a:r>
              <a:rPr lang="en-US" baseline="0" dirty="0" smtClean="0"/>
              <a:t> GMOD tools for this. </a:t>
            </a:r>
          </a:p>
          <a:p>
            <a:endParaRPr lang="en-US" baseline="0" dirty="0" smtClean="0"/>
          </a:p>
          <a:p>
            <a:r>
              <a:rPr lang="en-US" dirty="0" smtClean="0"/>
              <a:t>This is the</a:t>
            </a:r>
            <a:r>
              <a:rPr lang="en-US" baseline="0" dirty="0" smtClean="0"/>
              <a:t> analysis part of our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28</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31</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32</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it comes to getting micro-contributions back from individual specialists,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33</a:t>
            </a:fld>
            <a:endParaRPr lang="en-US"/>
          </a:p>
        </p:txBody>
      </p:sp>
    </p:spTree>
    <p:extLst>
      <p:ext uri="{BB962C8B-B14F-4D97-AF65-F5344CB8AC3E}">
        <p14:creationId xmlns:p14="http://schemas.microsoft.com/office/powerpoint/2010/main" val="1170010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t>
            </a:r>
            <a:r>
              <a:rPr lang="en-US" baseline="0" dirty="0" smtClean="0"/>
              <a:t>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34</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35</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can take this data and put it straight into analysis pipelines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36</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18 thousand unique players in 126 different countries</a:t>
            </a:r>
          </a:p>
          <a:p>
            <a:r>
              <a:rPr lang="en-US" baseline="0" dirty="0" smtClean="0"/>
              <a:t>With more than 100 playing simultaneously</a:t>
            </a:r>
          </a:p>
          <a:p>
            <a:endParaRPr lang="en-US" baseline="0" dirty="0" smtClean="0"/>
          </a:p>
          <a:p>
            <a:r>
              <a:rPr lang="en-US" baseline="0" dirty="0" smtClean="0"/>
              <a:t>Thrillingly, people have been so keen to play the game, they’ve been trying to ‘game’ the system. The early top player was a person called ‘Ash Dieback’ who hit 1034 points in under a week you get one point for doing a puzzle (note we didn’t design enough space for a four figure score). </a:t>
            </a:r>
          </a:p>
          <a:p>
            <a:endParaRPr lang="en-US" baseline="0" dirty="0" smtClean="0"/>
          </a:p>
          <a:p>
            <a:r>
              <a:rPr lang="en-US" baseline="0" dirty="0" smtClean="0"/>
              <a:t>This player adopted a very laissez-faire ‘skimming’ strategy in which they played many games, improving the random alignments just a bit. This contributed to very wide coverage of our data and we’ve started to reach the point where some of the data sets aren’t improving alignment scores any more and we can retire them from the game.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37</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 and </a:t>
            </a:r>
            <a:r>
              <a:rPr lang="en-US" baseline="0" smtClean="0"/>
              <a:t>perhaps start to </a:t>
            </a:r>
            <a:r>
              <a:rPr lang="en-US" baseline="0" dirty="0" smtClean="0"/>
              <a:t>bring us out of the woods. </a:t>
            </a:r>
          </a:p>
          <a:p>
            <a:endParaRPr lang="en-US" baseline="0"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39</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40</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41</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GeeFu</a:t>
            </a:r>
            <a:r>
              <a:rPr lang="en-US" baseline="0" dirty="0" smtClean="0"/>
              <a:t> has one very interesting feature, it is adapted from an old lab tool that we used to use for collaborative annotation internally on multiple strains or isolates of different species, so while it has genomic features as its main model and it allows multiple organisms and multiple assemblies per organism to be called up and annotated, instead of just one.</a:t>
            </a:r>
          </a:p>
          <a:p>
            <a:endParaRPr lang="en-US" baseline="0" dirty="0" smtClean="0"/>
          </a:p>
          <a:p>
            <a:r>
              <a:rPr lang="en-US" baseline="0" dirty="0" smtClean="0"/>
              <a:t>This makes it possible and easy to have one unified interface for multiple strains or species and for the user to switch easily between them. It automatically manages the multiple versions of  web </a:t>
            </a:r>
            <a:r>
              <a:rPr lang="en-US" baseline="0" dirty="0" err="1" smtClean="0"/>
              <a:t>apollo</a:t>
            </a:r>
            <a:r>
              <a:rPr lang="en-US" baseline="0" dirty="0" smtClean="0"/>
              <a:t> that are needed in this context.</a:t>
            </a:r>
          </a:p>
          <a:p>
            <a:endParaRPr lang="en-US" baseline="0" dirty="0" smtClean="0"/>
          </a:p>
          <a:p>
            <a:r>
              <a:rPr lang="en-US" baseline="0" dirty="0" smtClean="0"/>
              <a:t>It runs on some other bits of software we developed, like bio-</a:t>
            </a:r>
            <a:r>
              <a:rPr lang="en-US" baseline="0" dirty="0" err="1" smtClean="0"/>
              <a:t>samtools</a:t>
            </a:r>
            <a:r>
              <a:rPr lang="en-US" baseline="0" dirty="0" smtClean="0"/>
              <a:t> and </a:t>
            </a:r>
            <a:r>
              <a:rPr lang="en-US" baseline="0" dirty="0" err="1" smtClean="0"/>
              <a:t>svgenes</a:t>
            </a:r>
            <a:r>
              <a:rPr lang="en-US" baseline="0" dirty="0" smtClean="0"/>
              <a:t> ruby gems to access bam data and render features,  and integrates other open source software like bio-dalliance as a portable viewport, </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Together the stack allows us to provide data but also gives us a way to take in data while we’re at it, the </a:t>
            </a:r>
            <a:r>
              <a:rPr lang="en-US" baseline="0" dirty="0" err="1" smtClean="0"/>
              <a:t>geefu</a:t>
            </a:r>
            <a:r>
              <a:rPr lang="en-US" baseline="0" dirty="0" smtClean="0"/>
              <a:t> middleware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42</a:t>
            </a:fld>
            <a:endParaRPr lang="en-US"/>
          </a:p>
        </p:txBody>
      </p:sp>
    </p:spTree>
    <p:extLst>
      <p:ext uri="{BB962C8B-B14F-4D97-AF65-F5344CB8AC3E}">
        <p14:creationId xmlns:p14="http://schemas.microsoft.com/office/powerpoint/2010/main" val="2480736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43</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a:t>
            </a:r>
            <a:r>
              <a:rPr lang="en-US" baseline="0" dirty="0" smtClean="0"/>
              <a:t>UK in 2012</a:t>
            </a:r>
            <a:endParaRPr lang="en-US" dirty="0" smtClean="0"/>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Badges are tiny, virtual rewards for completing tasks,</a:t>
            </a:r>
            <a:r>
              <a:rPr lang="en-US" baseline="0" dirty="0" smtClean="0"/>
              <a:t> you’ll be familiar with them from all sorts of places, like Facebook or video games or even fitness apps on your smartphone. </a:t>
            </a:r>
          </a:p>
          <a:p>
            <a:endParaRPr lang="en-US" baseline="0" dirty="0" smtClean="0"/>
          </a:p>
          <a:p>
            <a:r>
              <a:rPr lang="en-US" dirty="0" smtClean="0"/>
              <a:t>Mozilla</a:t>
            </a:r>
            <a:r>
              <a:rPr lang="en-US" baseline="0" dirty="0" smtClean="0"/>
              <a:t> has a very flexible and useful open badges scheme.</a:t>
            </a:r>
          </a:p>
          <a:p>
            <a:endParaRPr lang="en-US" baseline="0" dirty="0" smtClean="0"/>
          </a:p>
          <a:p>
            <a:r>
              <a:rPr lang="en-US" baseline="0" dirty="0" smtClean="0"/>
              <a:t>As a contributor you’ll be able to earn these badges for accomplishment.</a:t>
            </a:r>
          </a:p>
          <a:p>
            <a:endParaRPr lang="en-US" baseline="0" dirty="0" smtClean="0"/>
          </a:p>
          <a:p>
            <a:r>
              <a:rPr lang="en-US" baseline="0" dirty="0" smtClean="0"/>
              <a:t>An issuer, then certifies the content of the accomplishment or  skill you’ve attained so the </a:t>
            </a:r>
            <a:r>
              <a:rPr lang="en-US" baseline="0" dirty="0" err="1" smtClean="0"/>
              <a:t>conctributor</a:t>
            </a:r>
            <a:endParaRPr lang="en-US" baseline="0" dirty="0" smtClean="0"/>
          </a:p>
          <a:p>
            <a:endParaRPr lang="en-US" baseline="0" dirty="0" smtClean="0"/>
          </a:p>
          <a:p>
            <a:r>
              <a:rPr lang="en-US" baseline="0" dirty="0" smtClean="0"/>
              <a:t>display a verified badge in a web portfolio and show off what you’ve done.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44</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a:t>
            </a:r>
            <a:r>
              <a:rPr lang="en-US" dirty="0" smtClean="0"/>
              <a:t>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endParaRPr lang="en-US" baseline="0" dirty="0" smtClean="0"/>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825391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0364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38219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2190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27/04/2014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1824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00690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27/04/2014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5163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27/04/2014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37379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27/04/2014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40008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482550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27/04/2014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7618634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27/04/2014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40567929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1" Type="http://schemas.openxmlformats.org/officeDocument/2006/relationships/image" Target="../media/image34.gif"/><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hyperlink" Target="http://www.fera.defra.gov.uk/" TargetMode="External"/><Relationship Id="rId9" Type="http://schemas.openxmlformats.org/officeDocument/2006/relationships/image" Target="../media/image32.gif"/><Relationship Id="rId10" Type="http://schemas.openxmlformats.org/officeDocument/2006/relationships/image" Target="../media/image33.gif"/></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tiff"/><Relationship Id="rId5"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0.jp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42.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500" y="5647932"/>
            <a:ext cx="5677937" cy="701812"/>
          </a:xfrm>
        </p:spPr>
        <p:txBody>
          <a:bodyPr>
            <a:noAutofit/>
          </a:bodyPr>
          <a:lstStyle/>
          <a:p>
            <a:r>
              <a:rPr lang="en-US" sz="4000" cap="all" dirty="0" smtClean="0">
                <a:solidFill>
                  <a:schemeClr val="bg1"/>
                </a:solidFill>
                <a:latin typeface="Helvetica"/>
                <a:cs typeface="Helvetica"/>
              </a:rPr>
              <a:t>Out of the woods</a:t>
            </a:r>
            <a:endParaRPr lang="en-US" sz="4000" cap="all" dirty="0">
              <a:solidFill>
                <a:schemeClr val="bg1"/>
              </a:solidFill>
              <a:latin typeface="Helvetica"/>
              <a:cs typeface="Helvetica"/>
            </a:endParaRPr>
          </a:p>
        </p:txBody>
      </p:sp>
      <p:sp>
        <p:nvSpPr>
          <p:cNvPr id="3" name="TextBox 2"/>
          <p:cNvSpPr txBox="1"/>
          <p:nvPr/>
        </p:nvSpPr>
        <p:spPr>
          <a:xfrm>
            <a:off x="6337301" y="5703413"/>
            <a:ext cx="2806700" cy="646331"/>
          </a:xfrm>
          <a:prstGeom prst="rect">
            <a:avLst/>
          </a:prstGeom>
          <a:noFill/>
        </p:spPr>
        <p:txBody>
          <a:bodyPr wrap="square" rtlCol="0">
            <a:spAutoFit/>
          </a:bodyPr>
          <a:lstStyle/>
          <a:p>
            <a:r>
              <a:rPr lang="en-US" dirty="0" smtClean="0">
                <a:solidFill>
                  <a:srgbClr val="FFFFFF"/>
                </a:solidFill>
                <a:latin typeface="Helvetica"/>
                <a:cs typeface="Helvetica"/>
              </a:rPr>
              <a:t>@</a:t>
            </a:r>
            <a:r>
              <a:rPr lang="en-US" dirty="0" err="1" smtClean="0">
                <a:solidFill>
                  <a:srgbClr val="FFFFFF"/>
                </a:solidFill>
                <a:latin typeface="Helvetica"/>
                <a:cs typeface="Helvetica"/>
              </a:rPr>
              <a:t>danmaclean</a:t>
            </a:r>
            <a:endParaRPr lang="en-US" dirty="0" smtClean="0">
              <a:solidFill>
                <a:srgbClr val="FFFFFF"/>
              </a:solidFill>
              <a:latin typeface="Helvetica"/>
              <a:cs typeface="Helvetica"/>
            </a:endParaRPr>
          </a:p>
          <a:p>
            <a:r>
              <a:rPr lang="en-US" dirty="0" err="1" smtClean="0">
                <a:solidFill>
                  <a:srgbClr val="FFFFFF"/>
                </a:solidFill>
                <a:latin typeface="Helvetica"/>
                <a:cs typeface="Helvetica"/>
              </a:rPr>
              <a:t>dan.maclean@tsl.ac.uk</a:t>
            </a:r>
            <a:endParaRPr lang="en-US" dirty="0">
              <a:solidFill>
                <a:srgbClr val="FFFFFF"/>
              </a:solidFill>
              <a:latin typeface="Helvetica"/>
              <a:cs typeface="Helvetica"/>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7556" y="1583195"/>
            <a:ext cx="8449618" cy="3425966"/>
          </a:xfrm>
          <a:prstGeom prst="rect">
            <a:avLst/>
          </a:prstGeom>
        </p:spPr>
      </p:pic>
      <p:sp>
        <p:nvSpPr>
          <p:cNvPr id="2" name="Rectangle 1"/>
          <p:cNvSpPr/>
          <p:nvPr/>
        </p:nvSpPr>
        <p:spPr>
          <a:xfrm>
            <a:off x="6471474" y="6499880"/>
            <a:ext cx="2672526" cy="338554"/>
          </a:xfrm>
          <a:prstGeom prst="rect">
            <a:avLst/>
          </a:prstGeom>
        </p:spPr>
        <p:txBody>
          <a:bodyPr wrap="none">
            <a:spAutoFit/>
          </a:bodyPr>
          <a:lstStyle/>
          <a:p>
            <a:r>
              <a:rPr lang="fr-FR" sz="1600" dirty="0">
                <a:latin typeface="Helvetica"/>
                <a:cs typeface="Helvetica"/>
              </a:rPr>
              <a:t>doi:10.1186/2047-217X-2-2</a:t>
            </a:r>
            <a:endParaRPr lang="en-US" sz="1600" dirty="0">
              <a:latin typeface="Helvetica"/>
              <a:cs typeface="Helvetica"/>
            </a:endParaRPr>
          </a:p>
        </p:txBody>
      </p:sp>
      <p:sp>
        <p:nvSpPr>
          <p:cNvPr id="6" name="Rectangle 5"/>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CALL TO ARMS</a:t>
            </a:r>
          </a:p>
          <a:p>
            <a:pPr algn="ctr"/>
            <a:r>
              <a:rPr lang="en-US" dirty="0" err="1" smtClean="0">
                <a:latin typeface="Helvetica"/>
                <a:cs typeface="Helvetica"/>
              </a:rPr>
              <a:t>GigaScience</a:t>
            </a:r>
            <a:r>
              <a:rPr lang="en-US" dirty="0" smtClean="0">
                <a:latin typeface="Helvetica"/>
                <a:cs typeface="Helvetica"/>
              </a:rPr>
              <a:t> helped announce our project</a:t>
            </a:r>
            <a:endParaRPr lang="en-US" dirty="0">
              <a:latin typeface="Helvetica"/>
              <a:cs typeface="Helvetica"/>
            </a:endParaRPr>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c_percent_feature_types-1.png"/>
          <p:cNvPicPr>
            <a:picLocks noChangeAspect="1"/>
          </p:cNvPicPr>
          <p:nvPr/>
        </p:nvPicPr>
        <p:blipFill rotWithShape="1">
          <a:blip r:embed="rId3">
            <a:extLst>
              <a:ext uri="{28A0092B-C50C-407E-A947-70E740481C1C}">
                <a14:useLocalDpi xmlns:a14="http://schemas.microsoft.com/office/drawing/2010/main" val="0"/>
              </a:ext>
            </a:extLst>
          </a:blip>
          <a:srcRect l="8333" t="3005" r="2222" b="5501"/>
          <a:stretch/>
        </p:blipFill>
        <p:spPr>
          <a:xfrm>
            <a:off x="136967" y="1422400"/>
            <a:ext cx="9007033" cy="4419600"/>
          </a:xfrm>
          <a:prstGeom prst="rect">
            <a:avLst/>
          </a:prstGeom>
        </p:spPr>
      </p:pic>
      <p:sp>
        <p:nvSpPr>
          <p:cNvPr id="7" name="Rectangle 6"/>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err="1" smtClean="0">
                <a:latin typeface="Helvetica"/>
                <a:cs typeface="Helvetica"/>
              </a:rPr>
              <a:t>H.pseudoalbidus</a:t>
            </a:r>
            <a:r>
              <a:rPr lang="en-US" sz="3600" dirty="0" smtClean="0">
                <a:latin typeface="Helvetica"/>
                <a:cs typeface="Helvetica"/>
              </a:rPr>
              <a:t> genome</a:t>
            </a:r>
          </a:p>
          <a:p>
            <a:pPr algn="ctr"/>
            <a:r>
              <a:rPr lang="en-US" dirty="0" smtClean="0">
                <a:latin typeface="Helvetica"/>
                <a:cs typeface="Helvetica"/>
              </a:rPr>
              <a:t>Genome has AT-rich repeat structure</a:t>
            </a:r>
            <a:endParaRPr lang="en-US" dirty="0">
              <a:latin typeface="Helvetica"/>
              <a:cs typeface="Helvetica"/>
            </a:endParaRPr>
          </a:p>
        </p:txBody>
      </p:sp>
      <p:sp>
        <p:nvSpPr>
          <p:cNvPr id="3" name="Rectangle 2"/>
          <p:cNvSpPr/>
          <p:nvPr/>
        </p:nvSpPr>
        <p:spPr>
          <a:xfrm>
            <a:off x="0" y="6488668"/>
            <a:ext cx="4565072" cy="369332"/>
          </a:xfrm>
          <a:prstGeom prst="rect">
            <a:avLst/>
          </a:prstGeom>
        </p:spPr>
        <p:txBody>
          <a:bodyPr wrap="none">
            <a:spAutoFit/>
          </a:bodyPr>
          <a:lstStyle/>
          <a:p>
            <a:r>
              <a:rPr lang="ro-RO" dirty="0"/>
              <a:t>http://dx.doi.org/10.6084/m9.figshare.706771</a:t>
            </a:r>
            <a:endParaRPr lang="en-US" dirty="0"/>
          </a:p>
        </p:txBody>
      </p:sp>
    </p:spTree>
    <p:extLst>
      <p:ext uri="{BB962C8B-B14F-4D97-AF65-F5344CB8AC3E}">
        <p14:creationId xmlns:p14="http://schemas.microsoft.com/office/powerpoint/2010/main" val="125263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Tree>
    <p:extLst>
      <p:ext uri="{BB962C8B-B14F-4D97-AF65-F5344CB8AC3E}">
        <p14:creationId xmlns:p14="http://schemas.microsoft.com/office/powerpoint/2010/main" val="150787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verlay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900"/>
            <a:ext cx="5880100" cy="5880100"/>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ONE SPEED GENOME</a:t>
            </a:r>
          </a:p>
        </p:txBody>
      </p:sp>
      <p:sp>
        <p:nvSpPr>
          <p:cNvPr id="2" name="Rectangle 1"/>
          <p:cNvSpPr/>
          <p:nvPr/>
        </p:nvSpPr>
        <p:spPr>
          <a:xfrm>
            <a:off x="4851400" y="6519446"/>
            <a:ext cx="4572000" cy="338554"/>
          </a:xfrm>
          <a:prstGeom prst="rect">
            <a:avLst/>
          </a:prstGeom>
        </p:spPr>
        <p:txBody>
          <a:bodyPr>
            <a:spAutoFit/>
          </a:bodyPr>
          <a:lstStyle/>
          <a:p>
            <a:r>
              <a:rPr lang="ro-RO" sz="1600" dirty="0">
                <a:latin typeface="Helvetica"/>
                <a:cs typeface="Helvetica"/>
              </a:rPr>
              <a:t>http://dx.doi.org/10.6084/m9.figshare.1005006</a:t>
            </a:r>
            <a:endParaRPr lang="en-US" sz="1600" dirty="0">
              <a:latin typeface="Helvetica"/>
              <a:cs typeface="Helvetica"/>
            </a:endParaRPr>
          </a:p>
        </p:txBody>
      </p:sp>
    </p:spTree>
    <p:extLst>
      <p:ext uri="{BB962C8B-B14F-4D97-AF65-F5344CB8AC3E}">
        <p14:creationId xmlns:p14="http://schemas.microsoft.com/office/powerpoint/2010/main" val="484894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endParaRPr lang="en-US" sz="3600" dirty="0" smtClean="0">
              <a:latin typeface="Helvetica"/>
              <a:cs typeface="Helvetica"/>
            </a:endParaRP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Tree>
    <p:extLst>
      <p:ext uri="{BB962C8B-B14F-4D97-AF65-F5344CB8AC3E}">
        <p14:creationId xmlns:p14="http://schemas.microsoft.com/office/powerpoint/2010/main" val="174631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tree_ash-dieback_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400" y="701512"/>
            <a:ext cx="6959600" cy="5754079"/>
          </a:xfrm>
          <a:prstGeom prst="rect">
            <a:avLst/>
          </a:prstGeom>
          <a:ln>
            <a:noFill/>
          </a:ln>
          <a:effectLst/>
        </p:spPr>
      </p:pic>
      <p:sp>
        <p:nvSpPr>
          <p:cNvPr id="9" name="Rectangle 8"/>
          <p:cNvSpPr/>
          <p:nvPr/>
        </p:nvSpPr>
        <p:spPr>
          <a:xfrm>
            <a:off x="0" y="1"/>
            <a:ext cx="9144000" cy="7492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DIVERSITY IN THE UK POPULATION</a:t>
            </a:r>
          </a:p>
        </p:txBody>
      </p:sp>
      <p:sp>
        <p:nvSpPr>
          <p:cNvPr id="3" name="Rectangle 2"/>
          <p:cNvSpPr/>
          <p:nvPr/>
        </p:nvSpPr>
        <p:spPr>
          <a:xfrm>
            <a:off x="0" y="6488668"/>
            <a:ext cx="6388100" cy="338554"/>
          </a:xfrm>
          <a:prstGeom prst="rect">
            <a:avLst/>
          </a:prstGeom>
        </p:spPr>
        <p:txBody>
          <a:bodyPr wrap="square">
            <a:spAutoFit/>
          </a:bodyPr>
          <a:lstStyle/>
          <a:p>
            <a:r>
              <a:rPr lang="ro-RO" sz="1600" dirty="0">
                <a:latin typeface="Helvetica"/>
                <a:cs typeface="Helvetica"/>
              </a:rPr>
              <a:t>http://dx.doi.org/10.6084/m9.figshare.1005007</a:t>
            </a:r>
            <a:endParaRPr lang="en-US" sz="1600" dirty="0">
              <a:latin typeface="Helvetica"/>
              <a:cs typeface="Helvetica"/>
            </a:endParaRPr>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l_pi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0" y="923925"/>
            <a:ext cx="7632700" cy="5724525"/>
          </a:xfrm>
          <a:prstGeom prst="rect">
            <a:avLst/>
          </a:prstGeom>
        </p:spPr>
      </p:pic>
      <p:sp>
        <p:nvSpPr>
          <p:cNvPr id="5" name="Rectangle 4"/>
          <p:cNvSpPr/>
          <p:nvPr/>
        </p:nvSpPr>
        <p:spPr>
          <a:xfrm>
            <a:off x="0" y="12938"/>
            <a:ext cx="9144000" cy="787162"/>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THAN ONE MATING TYPE</a:t>
            </a:r>
          </a:p>
        </p:txBody>
      </p:sp>
      <p:sp>
        <p:nvSpPr>
          <p:cNvPr id="2" name="Rectangle 1"/>
          <p:cNvSpPr/>
          <p:nvPr/>
        </p:nvSpPr>
        <p:spPr>
          <a:xfrm>
            <a:off x="0" y="6463784"/>
            <a:ext cx="5791200" cy="338554"/>
          </a:xfrm>
          <a:prstGeom prst="rect">
            <a:avLst/>
          </a:prstGeom>
        </p:spPr>
        <p:txBody>
          <a:bodyPr wrap="square">
            <a:spAutoFit/>
          </a:bodyPr>
          <a:lstStyle/>
          <a:p>
            <a:r>
              <a:rPr lang="ro-RO" sz="1600" dirty="0">
                <a:latin typeface="Helvetica"/>
                <a:cs typeface="Helvetica"/>
              </a:rPr>
              <a:t>http://dx.doi.org/10.6084/m9.figshare.1005008</a:t>
            </a:r>
            <a:endParaRPr lang="en-US" sz="1600" dirty="0">
              <a:latin typeface="Helvetica"/>
              <a:cs typeface="Helvetica"/>
            </a:endParaRPr>
          </a:p>
        </p:txBody>
      </p:sp>
    </p:spTree>
    <p:extLst>
      <p:ext uri="{BB962C8B-B14F-4D97-AF65-F5344CB8AC3E}">
        <p14:creationId xmlns:p14="http://schemas.microsoft.com/office/powerpoint/2010/main" val="1257546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2">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a:t>
            </a:r>
            <a:r>
              <a:rPr lang="en-US" sz="3600" dirty="0" smtClean="0">
                <a:latin typeface="Helvetica"/>
                <a:cs typeface="Helvetica"/>
              </a:rPr>
              <a:t>ENCODED</a:t>
            </a:r>
            <a:endParaRPr lang="en-US" sz="3600" dirty="0" smtClean="0">
              <a:latin typeface="Helvetica"/>
              <a:cs typeface="Helvetica"/>
            </a:endParaRP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Tree>
    <p:extLst>
      <p:ext uri="{BB962C8B-B14F-4D97-AF65-F5344CB8AC3E}">
        <p14:creationId xmlns:p14="http://schemas.microsoft.com/office/powerpoint/2010/main" val="337081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66219" y="1479439"/>
            <a:ext cx="7449878" cy="4677702"/>
            <a:chOff x="714778" y="1864563"/>
            <a:chExt cx="7449878" cy="4677702"/>
          </a:xfrm>
        </p:grpSpPr>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bg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no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noFill/>
          </p:spPr>
        </p:pic>
      </p:grpSp>
      <p:sp>
        <p:nvSpPr>
          <p:cNvPr id="21" name="Rectangle 20"/>
          <p:cNvSpPr/>
          <p:nvPr/>
        </p:nvSpPr>
        <p:spPr>
          <a:xfrm>
            <a:off x="0" y="1"/>
            <a:ext cx="9144000" cy="939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Nornex</a:t>
            </a:r>
            <a:endParaRPr lang="en-US" sz="3600" dirty="0" smtClean="0">
              <a:latin typeface="Helvetica"/>
              <a:cs typeface="Helvetica"/>
            </a:endParaRPr>
          </a:p>
          <a:p>
            <a:pPr algn="ctr"/>
            <a:r>
              <a:rPr lang="en-US" dirty="0" smtClean="0">
                <a:latin typeface="Helvetica"/>
                <a:cs typeface="Helvetica"/>
              </a:rPr>
              <a:t>An international ash dieback consortium</a:t>
            </a:r>
            <a:endParaRPr lang="en-US" dirty="0">
              <a:latin typeface="Helvetica"/>
              <a:cs typeface="Helvetica"/>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070273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a:t>
            </a:r>
            <a:r>
              <a:rPr lang="en-US" sz="3600" dirty="0" smtClean="0">
                <a:latin typeface="Helvetica"/>
                <a:cs typeface="Helvetica"/>
              </a:rPr>
              <a:t>BROWSER</a:t>
            </a:r>
            <a:endParaRPr lang="en-US" sz="3600" dirty="0" smtClean="0">
              <a:latin typeface="Helvetica"/>
              <a:cs typeface="Helvetica"/>
            </a:endParaRPr>
          </a:p>
        </p:txBody>
      </p:sp>
      <p:sp>
        <p:nvSpPr>
          <p:cNvPr id="5" name="TextBox 4"/>
          <p:cNvSpPr txBox="1"/>
          <p:nvPr/>
        </p:nvSpPr>
        <p:spPr>
          <a:xfrm>
            <a:off x="-1803400" y="-659031"/>
            <a:ext cx="4246550" cy="646331"/>
          </a:xfrm>
          <a:prstGeom prst="rect">
            <a:avLst/>
          </a:prstGeom>
          <a:noFill/>
        </p:spPr>
        <p:txBody>
          <a:bodyPr wrap="none" rtlCol="0">
            <a:spAutoFit/>
          </a:bodyPr>
          <a:lstStyle/>
          <a:p>
            <a:r>
              <a:rPr lang="en-US" dirty="0" smtClean="0"/>
              <a:t>Watching </a:t>
            </a:r>
            <a:r>
              <a:rPr lang="en-US" dirty="0" err="1" smtClean="0"/>
              <a:t>tv</a:t>
            </a:r>
            <a:r>
              <a:rPr lang="en-US" dirty="0" smtClean="0"/>
              <a:t> versus playing a video game or </a:t>
            </a:r>
          </a:p>
          <a:p>
            <a:r>
              <a:rPr lang="en-US" dirty="0" smtClean="0"/>
              <a:t>Reading quietly versus debating </a:t>
            </a:r>
            <a:endParaRPr lang="en-US" dirty="0"/>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16084041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1</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93863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006091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744486"/>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
        <p:nvSpPr>
          <p:cNvPr id="20" name="Rectangle 19"/>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endParaRPr lang="en-US" sz="3600" dirty="0" smtClean="0">
              <a:latin typeface="Helvetica"/>
              <a:cs typeface="Helvetica"/>
            </a:endParaRPr>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0"/>
            <a:ext cx="6793302" cy="6858000"/>
          </a:xfrm>
          <a:prstGeom prst="rect">
            <a:avLst/>
          </a:prstGeom>
        </p:spPr>
      </p:pic>
      <p:pic>
        <p:nvPicPr>
          <p:cNvPr id="5" name="Picture 4"/>
          <p:cNvPicPr>
            <a:picLocks noChangeAspect="1"/>
          </p:cNvPicPr>
          <p:nvPr/>
        </p:nvPicPr>
        <p:blipFill>
          <a:blip r:embed="rId4"/>
          <a:stretch>
            <a:fillRect/>
          </a:stretch>
        </p:blipFill>
        <p:spPr>
          <a:xfrm>
            <a:off x="722615" y="2379611"/>
            <a:ext cx="2045986" cy="1704990"/>
          </a:xfrm>
          <a:prstGeom prst="rect">
            <a:avLst/>
          </a:prstGeom>
        </p:spPr>
      </p:pic>
    </p:spTree>
    <p:extLst>
      <p:ext uri="{BB962C8B-B14F-4D97-AF65-F5344CB8AC3E}">
        <p14:creationId xmlns:p14="http://schemas.microsoft.com/office/powerpoint/2010/main" val="31384546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86823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954107"/>
          </a:xfrm>
          <a:prstGeom prst="rect">
            <a:avLst/>
          </a:prstGeom>
          <a:noFill/>
        </p:spPr>
        <p:txBody>
          <a:bodyPr wrap="square" rtlCol="0">
            <a:spAutoFit/>
          </a:bodyPr>
          <a:lstStyle/>
          <a:p>
            <a:pPr algn="ctr"/>
            <a:r>
              <a:rPr lang="en-US" sz="2800" i="1" dirty="0" err="1" smtClean="0">
                <a:solidFill>
                  <a:srgbClr val="FFFFFF"/>
                </a:solidFill>
                <a:latin typeface="Helvetica"/>
                <a:cs typeface="Helvetica"/>
              </a:rPr>
              <a:t>Hymenoscyphus</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pseudoalbidus</a:t>
            </a:r>
            <a:endParaRPr lang="en-US" sz="2800" i="1" dirty="0" smtClean="0">
              <a:solidFill>
                <a:srgbClr val="FFFFFF"/>
              </a:solidFill>
              <a:latin typeface="Helvetica"/>
              <a:cs typeface="Helvetica"/>
            </a:endParaRPr>
          </a:p>
          <a:p>
            <a:pPr algn="ctr"/>
            <a:r>
              <a:rPr lang="en-US" sz="2800" i="1" dirty="0" smtClean="0">
                <a:solidFill>
                  <a:srgbClr val="FFFFFF"/>
                </a:solidFill>
                <a:latin typeface="Helvetica"/>
                <a:cs typeface="Helvetica"/>
              </a:rPr>
              <a:t>(</a:t>
            </a:r>
            <a:r>
              <a:rPr lang="en-US" sz="2800" i="1" dirty="0" err="1" smtClean="0">
                <a:solidFill>
                  <a:srgbClr val="FFFFFF"/>
                </a:solidFill>
                <a:latin typeface="Helvetica"/>
                <a:cs typeface="Helvetica"/>
              </a:rPr>
              <a:t>Chalara</a:t>
            </a:r>
            <a:r>
              <a:rPr lang="en-US" sz="2800" i="1" dirty="0" smtClean="0">
                <a:solidFill>
                  <a:srgbClr val="FFFFFF"/>
                </a:solidFill>
                <a:latin typeface="Helvetica"/>
                <a:cs typeface="Helvetica"/>
              </a:rPr>
              <a:t> </a:t>
            </a:r>
            <a:r>
              <a:rPr lang="en-US" sz="2800" i="1" dirty="0" err="1" smtClean="0">
                <a:solidFill>
                  <a:srgbClr val="FFFFFF"/>
                </a:solidFill>
                <a:latin typeface="Helvetica"/>
                <a:cs typeface="Helvetica"/>
              </a:rPr>
              <a:t>fraxinea</a:t>
            </a:r>
            <a:r>
              <a:rPr lang="en-US" sz="2800" i="1" dirty="0" smtClean="0">
                <a:solidFill>
                  <a:srgbClr val="FFFFFF"/>
                </a:solidFill>
                <a:latin typeface="Helvetica"/>
                <a:cs typeface="Helvetica"/>
              </a:rPr>
              <a:t>)</a:t>
            </a:r>
            <a:endParaRPr lang="en-US" sz="2800" i="1" dirty="0">
              <a:solidFill>
                <a:srgbClr val="FFFFFF"/>
              </a:solidFill>
              <a:latin typeface="Helvetica"/>
              <a:cs typeface="Helvetica"/>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14020913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315194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88025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523549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36539" cy="6858000"/>
          </a:xfrm>
          <a:prstGeom prst="rect">
            <a:avLst/>
          </a:prstGeom>
        </p:spPr>
      </p:pic>
      <p:sp>
        <p:nvSpPr>
          <p:cNvPr id="7" name="Rectangle 6"/>
          <p:cNvSpPr/>
          <p:nvPr/>
        </p:nvSpPr>
        <p:spPr>
          <a:xfrm>
            <a:off x="0" y="-25163"/>
            <a:ext cx="9144000" cy="7490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Humans love games</a:t>
            </a:r>
            <a:endParaRPr lang="en-US" sz="3600" dirty="0" smtClean="0">
              <a:latin typeface="Helvetica"/>
              <a:cs typeface="Helvetica"/>
            </a:endParaRPr>
          </a:p>
        </p:txBody>
      </p:sp>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Emma\Desktop\TeamCooperRussSpeech\3_screengra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018626"/>
            <a:ext cx="8633112" cy="53777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Team Cooper\03 - Marketing\press releases\Fraxinu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960" y="2107938"/>
            <a:ext cx="2704960" cy="992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r>
              <a:rPr lang="en-US" dirty="0"/>
              <a:t>http://</a:t>
            </a:r>
            <a:r>
              <a:rPr lang="en-US" dirty="0" err="1"/>
              <a:t>apps.facebook.com</a:t>
            </a:r>
            <a:r>
              <a:rPr lang="en-US" dirty="0"/>
              <a:t>/</a:t>
            </a:r>
            <a:r>
              <a:rPr lang="en-US" dirty="0" err="1"/>
              <a:t>fraxinus</a:t>
            </a:r>
            <a:endParaRPr lang="en-US" dirty="0"/>
          </a:p>
        </p:txBody>
      </p:sp>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079501"/>
            <a:ext cx="9144000" cy="5778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882" y="1924812"/>
            <a:ext cx="4392706" cy="3416320"/>
          </a:xfrm>
          <a:prstGeom prst="rect">
            <a:avLst/>
          </a:prstGeom>
          <a:noFill/>
        </p:spPr>
        <p:txBody>
          <a:bodyPr wrap="square" rtlCol="0">
            <a:spAutoFit/>
          </a:bodyPr>
          <a:lstStyle/>
          <a:p>
            <a:r>
              <a:rPr lang="en-US" sz="2400" dirty="0" smtClean="0">
                <a:latin typeface="Delicious-Roman"/>
                <a:cs typeface="Delicious-Roman"/>
              </a:rPr>
              <a:t>&gt;18 k unique players (36k visits)</a:t>
            </a:r>
          </a:p>
          <a:p>
            <a:r>
              <a:rPr lang="en-US" sz="2400" dirty="0" smtClean="0">
                <a:latin typeface="Delicious-Roman"/>
                <a:cs typeface="Delicious-Roman"/>
              </a:rPr>
              <a:t>126 different countries</a:t>
            </a:r>
          </a:p>
          <a:p>
            <a:r>
              <a:rPr lang="en-US" sz="2400" dirty="0">
                <a:latin typeface="Delicious-Roman"/>
                <a:cs typeface="Delicious-Roman"/>
              </a:rPr>
              <a:t>&gt;</a:t>
            </a:r>
            <a:r>
              <a:rPr lang="en-US" sz="2400" dirty="0" smtClean="0">
                <a:latin typeface="Delicious-Roman"/>
                <a:cs typeface="Delicious-Roman"/>
              </a:rPr>
              <a:t>100 players at a time</a:t>
            </a:r>
          </a:p>
          <a:p>
            <a:endParaRPr lang="en-US" sz="2400" dirty="0" smtClean="0">
              <a:latin typeface="Delicious-Roman"/>
              <a:cs typeface="Delicious-Roman"/>
            </a:endParaRPr>
          </a:p>
          <a:p>
            <a:r>
              <a:rPr lang="en-US" sz="2400" dirty="0" smtClean="0">
                <a:latin typeface="Delicious-Roman"/>
                <a:cs typeface="Delicious-Roman"/>
              </a:rPr>
              <a:t>Each of 10, 000 patterns played – some retired </a:t>
            </a:r>
          </a:p>
          <a:p>
            <a:endParaRPr lang="en-US" sz="2400" dirty="0">
              <a:latin typeface="Delicious-Roman"/>
              <a:cs typeface="Delicious-Roman"/>
            </a:endParaRPr>
          </a:p>
          <a:p>
            <a:r>
              <a:rPr lang="en-US" sz="2400" dirty="0" smtClean="0">
                <a:latin typeface="Delicious-Roman"/>
                <a:cs typeface="Delicious-Roman"/>
              </a:rPr>
              <a:t>Average game time – 18mins</a:t>
            </a:r>
            <a:endParaRPr lang="en-US" sz="2400" dirty="0">
              <a:latin typeface="Delicious-Roman"/>
              <a:cs typeface="Delicious-Roman"/>
            </a:endParaRPr>
          </a:p>
          <a:p>
            <a:pPr marL="285750" indent="-285750">
              <a:buFont typeface="Wingdings" charset="0"/>
              <a:buChar char="Ø"/>
            </a:pPr>
            <a:endParaRPr lang="en-US" sz="2400" dirty="0">
              <a:latin typeface="Delicious-Roman"/>
              <a:cs typeface="Delicious-Roman"/>
            </a:endParaRPr>
          </a:p>
        </p:txBody>
      </p:sp>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88" y="1901923"/>
            <a:ext cx="4253020" cy="4821605"/>
          </a:xfrm>
          <a:prstGeom prst="rect">
            <a:avLst/>
          </a:prstGeom>
        </p:spPr>
      </p:pic>
      <p:sp>
        <p:nvSpPr>
          <p:cNvPr id="5" name="Rectangle 4"/>
          <p:cNvSpPr/>
          <p:nvPr/>
        </p:nvSpPr>
        <p:spPr>
          <a:xfrm>
            <a:off x="283882" y="224117"/>
            <a:ext cx="4796118"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42853"/>
        </a:solidFill>
        <a:effectLst/>
      </p:bgPr>
    </p:bg>
    <p:spTree>
      <p:nvGrpSpPr>
        <p:cNvPr id="1" name=""/>
        <p:cNvGrpSpPr/>
        <p:nvPr/>
      </p:nvGrpSpPr>
      <p:grpSpPr>
        <a:xfrm>
          <a:off x="0" y="0"/>
          <a:ext cx="0" cy="0"/>
          <a:chOff x="0" y="0"/>
          <a:chExt cx="0" cy="0"/>
        </a:xfrm>
      </p:grpSpPr>
      <p:pic>
        <p:nvPicPr>
          <p:cNvPr id="4" name="Picture 3" descr="6153280682_89c3352a97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8348133"/>
          </a:xfrm>
          <a:prstGeom prst="rect">
            <a:avLst/>
          </a:prstGeom>
        </p:spPr>
      </p:pic>
      <p:sp>
        <p:nvSpPr>
          <p:cNvPr id="5" name="Rectangle 4"/>
          <p:cNvSpPr/>
          <p:nvPr/>
        </p:nvSpPr>
        <p:spPr>
          <a:xfrm>
            <a:off x="0" y="-25163"/>
            <a:ext cx="9144000" cy="10157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Helvetica"/>
                <a:cs typeface="Helvetica"/>
              </a:rPr>
              <a:t>Crowdsourcing, a way to launch new projects</a:t>
            </a:r>
            <a:endParaRPr lang="en-US" sz="3200" dirty="0" smtClean="0">
              <a:latin typeface="Helvetica"/>
              <a:cs typeface="Helvetica"/>
            </a:endParaRPr>
          </a:p>
        </p:txBody>
      </p:sp>
      <p:sp>
        <p:nvSpPr>
          <p:cNvPr id="6" name="TextBox 5"/>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Tree>
    <p:extLst>
      <p:ext uri="{BB962C8B-B14F-4D97-AF65-F5344CB8AC3E}">
        <p14:creationId xmlns:p14="http://schemas.microsoft.com/office/powerpoint/2010/main" val="906932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 y="1079500"/>
            <a:ext cx="9155812" cy="5778499"/>
          </a:xfrm>
          <a:prstGeom prst="rect">
            <a:avLst/>
          </a:prstGeom>
        </p:spPr>
      </p:pic>
      <p:sp>
        <p:nvSpPr>
          <p:cNvPr id="6" name="Rectangle 5"/>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slide about GEE FU Function 2</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5B1D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98608" y="1"/>
            <a:ext cx="5545392" cy="6858000"/>
          </a:xfrm>
          <a:prstGeom prst="rect">
            <a:avLst/>
          </a:prstGeom>
          <a:noFill/>
          <a:ln>
            <a:noFill/>
          </a:ln>
        </p:spPr>
      </p:pic>
      <p:sp>
        <p:nvSpPr>
          <p:cNvPr id="8" name="Rectangle 7"/>
          <p:cNvSpPr/>
          <p:nvPr/>
        </p:nvSpPr>
        <p:spPr>
          <a:xfrm>
            <a:off x="0" y="1"/>
            <a:ext cx="9144000" cy="10541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143301"/>
            <a:ext cx="9144000" cy="769441"/>
          </a:xfrm>
          <a:prstGeom prst="rect">
            <a:avLst/>
          </a:prstGeom>
          <a:noFill/>
        </p:spPr>
        <p:txBody>
          <a:bodyPr wrap="square" rtlCol="0">
            <a:spAutoFit/>
          </a:bodyPr>
          <a:lstStyle/>
          <a:p>
            <a:pPr algn="ctr"/>
            <a:r>
              <a:rPr lang="en-US" sz="4400" dirty="0" smtClean="0">
                <a:solidFill>
                  <a:srgbClr val="FFFFFF"/>
                </a:solidFill>
              </a:rPr>
              <a:t>ACROSS THE COUNTRY IN A YEAR</a:t>
            </a:r>
            <a:endParaRPr lang="en-US" sz="4400" dirty="0">
              <a:solidFill>
                <a:srgbClr val="FFFFFF"/>
              </a:solidFill>
            </a:endParaRPr>
          </a:p>
        </p:txBody>
      </p:sp>
      <p:sp>
        <p:nvSpPr>
          <p:cNvPr id="6" name="TextBox 5"/>
          <p:cNvSpPr txBox="1"/>
          <p:nvPr/>
        </p:nvSpPr>
        <p:spPr>
          <a:xfrm>
            <a:off x="0" y="6475273"/>
            <a:ext cx="1917700" cy="369332"/>
          </a:xfrm>
          <a:prstGeom prst="rect">
            <a:avLst/>
          </a:prstGeom>
          <a:solidFill>
            <a:schemeClr val="bg1">
              <a:alpha val="65000"/>
            </a:schemeClr>
          </a:solidFill>
          <a:ln>
            <a:solidFill>
              <a:schemeClr val="bg1"/>
            </a:solidFill>
          </a:ln>
        </p:spPr>
        <p:txBody>
          <a:bodyPr wrap="square" rtlCol="0">
            <a:spAutoFit/>
          </a:bodyPr>
          <a:lstStyle/>
          <a:p>
            <a:r>
              <a:rPr lang="en-US" dirty="0" smtClean="0">
                <a:latin typeface="Helvetica"/>
                <a:cs typeface="Helvetica"/>
              </a:rPr>
              <a:t>http://</a:t>
            </a:r>
            <a:r>
              <a:rPr lang="en-US" dirty="0" err="1" smtClean="0">
                <a:latin typeface="Helvetica"/>
                <a:cs typeface="Helvetica"/>
              </a:rPr>
              <a:t>ashtag.org</a:t>
            </a:r>
            <a:endParaRPr lang="en-US" dirty="0">
              <a:latin typeface="Helvetica"/>
              <a:cs typeface="Helvetica"/>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95221" y="3832125"/>
            <a:ext cx="2614208" cy="3025875"/>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516331" y="1631522"/>
            <a:ext cx="2265864" cy="470898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Rachael Glover</a:t>
            </a: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6612795" y="5765794"/>
            <a:ext cx="2396363" cy="904288"/>
          </a:xfrm>
          <a:prstGeom prst="rect">
            <a:avLst/>
          </a:prstGeom>
        </p:spPr>
      </p:pic>
      <p:sp>
        <p:nvSpPr>
          <p:cNvPr id="8" name="Title 1"/>
          <p:cNvSpPr>
            <a:spLocks noGrp="1"/>
          </p:cNvSpPr>
          <p:nvPr>
            <p:ph type="ctrTitle"/>
          </p:nvPr>
        </p:nvSpPr>
        <p:spPr>
          <a:xfrm>
            <a:off x="0" y="24357"/>
            <a:ext cx="9144000" cy="874585"/>
          </a:xfrm>
        </p:spPr>
        <p:txBody>
          <a:bodyPr>
            <a:normAutofit/>
          </a:bodyPr>
          <a:lstStyle/>
          <a:p>
            <a:r>
              <a:rPr lang="en-US" dirty="0" smtClean="0">
                <a:latin typeface="Delicious-Bold"/>
                <a:cs typeface="Delicious-Bold"/>
              </a:rPr>
              <a:t>acknowledgements</a:t>
            </a:r>
            <a:endParaRPr lang="en-US" dirty="0">
              <a:latin typeface="Delicious-Bold"/>
              <a:cs typeface="Delicious-Bold"/>
            </a:endParaRPr>
          </a:p>
        </p:txBody>
      </p:sp>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026" y="4005804"/>
            <a:ext cx="1670667" cy="1670667"/>
          </a:xfrm>
          <a:prstGeom prst="rect">
            <a:avLst/>
          </a:prstGeom>
          <a:solidFill>
            <a:schemeClr val="tx1"/>
          </a:solidFill>
        </p:spPr>
      </p:pic>
      <p:sp>
        <p:nvSpPr>
          <p:cNvPr id="13" name="TextBox 12"/>
          <p:cNvSpPr txBox="1"/>
          <p:nvPr/>
        </p:nvSpPr>
        <p:spPr>
          <a:xfrm>
            <a:off x="6390065" y="1631522"/>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420383"/>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757304"/>
            <a:ext cx="1729040" cy="663079"/>
          </a:xfrm>
          <a:prstGeom prst="rect">
            <a:avLst/>
          </a:prstGeom>
        </p:spPr>
      </p:pic>
      <p:pic>
        <p:nvPicPr>
          <p:cNvPr id="16" name="Picture 15"/>
          <p:cNvPicPr>
            <a:picLocks noChangeAspect="1"/>
          </p:cNvPicPr>
          <p:nvPr/>
        </p:nvPicPr>
        <p:blipFill>
          <a:blip r:embed="rId6"/>
          <a:stretch>
            <a:fillRect/>
          </a:stretch>
        </p:blipFill>
        <p:spPr>
          <a:xfrm>
            <a:off x="185163" y="3325451"/>
            <a:ext cx="2389742" cy="680353"/>
          </a:xfrm>
          <a:prstGeom prst="rect">
            <a:avLst/>
          </a:prstGeom>
          <a:solidFill>
            <a:schemeClr val="tx1"/>
          </a:solidFill>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Rectangle 1"/>
          <p:cNvSpPr/>
          <p:nvPr/>
        </p:nvSpPr>
        <p:spPr>
          <a:xfrm>
            <a:off x="1511300" y="3661369"/>
            <a:ext cx="6214069" cy="461665"/>
          </a:xfrm>
          <a:prstGeom prst="rect">
            <a:avLst/>
          </a:prstGeom>
        </p:spPr>
        <p:txBody>
          <a:bodyPr wrap="square">
            <a:spAutoFit/>
          </a:bodyPr>
          <a:lstStyle/>
          <a:p>
            <a:pPr algn="ctr"/>
            <a:r>
              <a:rPr lang="en-US" sz="2400" dirty="0">
                <a:latin typeface="Courier"/>
                <a:cs typeface="Courier"/>
              </a:rPr>
              <a:t>http://</a:t>
            </a:r>
            <a:r>
              <a:rPr lang="en-US" sz="2400" dirty="0" err="1">
                <a:latin typeface="Courier"/>
                <a:cs typeface="Courier"/>
              </a:rPr>
              <a:t>tinyurl.com</a:t>
            </a:r>
            <a:r>
              <a:rPr lang="en-US" sz="2400" dirty="0">
                <a:latin typeface="Courier"/>
                <a:cs typeface="Courier"/>
              </a:rPr>
              <a:t>/</a:t>
            </a:r>
            <a:r>
              <a:rPr lang="en-US" sz="2400" dirty="0" err="1">
                <a:latin typeface="Courier"/>
                <a:cs typeface="Courier"/>
              </a:rPr>
              <a:t>dan-maclean</a:t>
            </a:r>
            <a:endParaRPr lang="en-US" sz="2400" dirty="0">
              <a:latin typeface="Courier"/>
              <a:cs typeface="Courier"/>
            </a:endParaRPr>
          </a:p>
        </p:txBody>
      </p:sp>
      <p:pic>
        <p:nvPicPr>
          <p:cNvPr id="3" name="Picture 2"/>
          <p:cNvPicPr>
            <a:picLocks noChangeAspect="1"/>
          </p:cNvPicPr>
          <p:nvPr/>
        </p:nvPicPr>
        <p:blipFill>
          <a:blip r:embed="rId3"/>
          <a:stretch>
            <a:fillRect/>
          </a:stretch>
        </p:blipFill>
        <p:spPr>
          <a:xfrm>
            <a:off x="3086100" y="934638"/>
            <a:ext cx="2726731" cy="2726731"/>
          </a:xfrm>
          <a:prstGeom prst="rect">
            <a:avLst/>
          </a:prstGeom>
        </p:spPr>
      </p:pic>
      <p:sp>
        <p:nvSpPr>
          <p:cNvPr id="6" name="Rectangle 5"/>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More Info</a:t>
            </a:r>
            <a:endParaRPr lang="en-US" sz="3600" dirty="0" smtClean="0">
              <a:latin typeface="Helvetica"/>
              <a:cs typeface="Helvetica"/>
            </a:endParaRPr>
          </a:p>
        </p:txBody>
      </p:sp>
      <p:sp>
        <p:nvSpPr>
          <p:cNvPr id="4" name="Rectangle 3"/>
          <p:cNvSpPr/>
          <p:nvPr/>
        </p:nvSpPr>
        <p:spPr>
          <a:xfrm>
            <a:off x="889000" y="5919570"/>
            <a:ext cx="7112000" cy="369332"/>
          </a:xfrm>
          <a:prstGeom prst="rect">
            <a:avLst/>
          </a:prstGeom>
        </p:spPr>
        <p:txBody>
          <a:bodyPr wrap="square">
            <a:spAutoFit/>
          </a:bodyPr>
          <a:lstStyle/>
          <a:p>
            <a:r>
              <a:rPr lang="en-US" dirty="0">
                <a:latin typeface="Courier"/>
                <a:cs typeface="Courier"/>
              </a:rPr>
              <a:t>http://</a:t>
            </a:r>
            <a:r>
              <a:rPr lang="en-US" dirty="0" err="1">
                <a:latin typeface="Courier"/>
                <a:cs typeface="Courier"/>
              </a:rPr>
              <a:t>biorxiv.org</a:t>
            </a:r>
            <a:r>
              <a:rPr lang="en-US" dirty="0">
                <a:latin typeface="Courier"/>
                <a:cs typeface="Courier"/>
              </a:rPr>
              <a:t>/content/early/2014/04/25/004564</a:t>
            </a:r>
          </a:p>
        </p:txBody>
      </p:sp>
      <p:pic>
        <p:nvPicPr>
          <p:cNvPr id="7" name="Picture 6"/>
          <p:cNvPicPr>
            <a:picLocks noChangeAspect="1"/>
          </p:cNvPicPr>
          <p:nvPr/>
        </p:nvPicPr>
        <p:blipFill>
          <a:blip r:embed="rId4"/>
          <a:stretch>
            <a:fillRect/>
          </a:stretch>
        </p:blipFill>
        <p:spPr>
          <a:xfrm>
            <a:off x="2933700" y="4653004"/>
            <a:ext cx="3035300" cy="1054100"/>
          </a:xfrm>
          <a:prstGeom prst="rect">
            <a:avLst/>
          </a:prstGeom>
        </p:spPr>
      </p:pic>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eef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10"/>
            <a:ext cx="9144000" cy="6432965"/>
          </a:xfrm>
          <a:prstGeom prst="rect">
            <a:avLst/>
          </a:prstGeom>
        </p:spPr>
      </p:pic>
    </p:spTree>
    <p:extLst>
      <p:ext uri="{BB962C8B-B14F-4D97-AF65-F5344CB8AC3E}">
        <p14:creationId xmlns:p14="http://schemas.microsoft.com/office/powerpoint/2010/main" val="644647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normAutofit fontScale="92500"/>
          </a:bodyPr>
          <a:lstStyle/>
          <a:p>
            <a:pPr marL="0" indent="0">
              <a:buNone/>
            </a:pPr>
            <a:r>
              <a:rPr lang="en-US" dirty="0"/>
              <a:t>c</a:t>
            </a:r>
            <a:r>
              <a:rPr lang="en-US" dirty="0" smtClean="0"/>
              <a:t>ertification of </a:t>
            </a:r>
            <a:r>
              <a:rPr lang="en-US" dirty="0" err="1" smtClean="0"/>
              <a:t>achievment</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47782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59419686_87c686a2f2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Box 11"/>
          <p:cNvSpPr txBox="1"/>
          <p:nvPr/>
        </p:nvSpPr>
        <p:spPr>
          <a:xfrm>
            <a:off x="-2563912" y="5288340"/>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sp>
        <p:nvSpPr>
          <p:cNvPr id="8" name="TextBox 7"/>
          <p:cNvSpPr txBox="1"/>
          <p:nvPr/>
        </p:nvSpPr>
        <p:spPr>
          <a:xfrm>
            <a:off x="2095500" y="6488668"/>
            <a:ext cx="7048500" cy="369332"/>
          </a:xfrm>
          <a:prstGeom prst="rect">
            <a:avLst/>
          </a:prstGeom>
          <a:solidFill>
            <a:schemeClr val="bg1">
              <a:alpha val="65000"/>
            </a:schemeClr>
          </a:solidFill>
          <a:ln>
            <a:solidFill>
              <a:schemeClr val="bg1"/>
            </a:solidFill>
          </a:ln>
        </p:spPr>
        <p:txBody>
          <a:bodyPr wrap="square" rtlCol="0">
            <a:spAutoFit/>
          </a:bodyPr>
          <a:lstStyle/>
          <a:p>
            <a:r>
              <a:rPr lang="en-US" dirty="0" smtClean="0"/>
              <a:t>PSA Peer Review by Room 202 on </a:t>
            </a:r>
            <a:r>
              <a:rPr lang="en-US" dirty="0" err="1" smtClean="0"/>
              <a:t>flickr</a:t>
            </a:r>
            <a:r>
              <a:rPr lang="en-US" dirty="0" smtClean="0"/>
              <a:t>, licensed under CC-BY-NC-SA 2.0</a:t>
            </a:r>
            <a:endParaRPr lang="en-US" dirty="0"/>
          </a:p>
        </p:txBody>
      </p:sp>
      <p:sp>
        <p:nvSpPr>
          <p:cNvPr id="9" name="Rectangle 8"/>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LIVE PEER REVIEW</a:t>
            </a:r>
          </a:p>
          <a:p>
            <a:pPr algn="ctr"/>
            <a:r>
              <a:rPr lang="en-US" dirty="0" smtClean="0">
                <a:latin typeface="Helvetica"/>
                <a:cs typeface="Helvetica"/>
              </a:rPr>
              <a:t>a global on-line lab meeting</a:t>
            </a:r>
            <a:endParaRPr lang="en-US" dirty="0">
              <a:latin typeface="Helvetica"/>
              <a:cs typeface="Helvetica"/>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sp>
        <p:nvSpPr>
          <p:cNvPr id="4" name="TextBox 3"/>
          <p:cNvSpPr txBox="1"/>
          <p:nvPr/>
        </p:nvSpPr>
        <p:spPr>
          <a:xfrm>
            <a:off x="-3827774" y="73610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15160</TotalTime>
  <Words>5442</Words>
  <Application>Microsoft Macintosh PowerPoint</Application>
  <PresentationFormat>On-screen Show (4:3)</PresentationFormat>
  <Paragraphs>469</Paragraphs>
  <Slides>44</Slides>
  <Notes>40</Notes>
  <HiddenSlides>4</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Out of the woods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Mozilla OpenBadges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lpstr>PowerPoint Presentation</vt:lpstr>
      <vt:lpstr>PowerPoint Presentation</vt:lpstr>
      <vt:lpstr>Mozilla OpenBadges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260</cp:revision>
  <cp:lastPrinted>2013-10-24T09:30:34Z</cp:lastPrinted>
  <dcterms:created xsi:type="dcterms:W3CDTF">2013-08-26T11:00:30Z</dcterms:created>
  <dcterms:modified xsi:type="dcterms:W3CDTF">2014-04-28T10:12:01Z</dcterms:modified>
</cp:coreProperties>
</file>